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7"/>
  </p:notes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5" r:id="rId9"/>
    <p:sldId id="264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88" r:id="rId35"/>
    <p:sldId id="291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3399"/>
    <a:srgbClr val="FFFFFF"/>
    <a:srgbClr val="F8F8F8"/>
    <a:srgbClr val="FF66FF"/>
    <a:srgbClr val="FF5050"/>
    <a:srgbClr val="0000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+2,54</c:v>
                </c:pt>
                <c:pt idx="1">
                  <c:v>Математика-1,57</c:v>
                </c:pt>
                <c:pt idx="2">
                  <c:v>Физика - 8,47</c:v>
                </c:pt>
                <c:pt idx="3">
                  <c:v>Химия +12,57</c:v>
                </c:pt>
                <c:pt idx="4">
                  <c:v>ИКТ+3,64</c:v>
                </c:pt>
                <c:pt idx="5">
                  <c:v>Биология +11,95</c:v>
                </c:pt>
                <c:pt idx="6">
                  <c:v>История + 4,95</c:v>
                </c:pt>
                <c:pt idx="7">
                  <c:v>Английский +3,8</c:v>
                </c:pt>
                <c:pt idx="8">
                  <c:v>Общество +3,34</c:v>
                </c:pt>
                <c:pt idx="9">
                  <c:v>Литература -7</c:v>
                </c:pt>
                <c:pt idx="10">
                  <c:v>География -14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72.349999999999994</c:v>
                </c:pt>
                <c:pt idx="1">
                  <c:v>61.03</c:v>
                </c:pt>
                <c:pt idx="2">
                  <c:v>56.07</c:v>
                </c:pt>
                <c:pt idx="3">
                  <c:v>60</c:v>
                </c:pt>
                <c:pt idx="4">
                  <c:v>74.669999999999987</c:v>
                </c:pt>
                <c:pt idx="5">
                  <c:v>54.38</c:v>
                </c:pt>
                <c:pt idx="6">
                  <c:v>62.36</c:v>
                </c:pt>
                <c:pt idx="7">
                  <c:v>65</c:v>
                </c:pt>
                <c:pt idx="8">
                  <c:v>62.34</c:v>
                </c:pt>
                <c:pt idx="9">
                  <c:v>55</c:v>
                </c:pt>
                <c:pt idx="10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B5-442A-BEC8-E4BDC865A4B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5050"/>
            </a:solidFill>
          </c:spPr>
          <c:invertIfNegative val="0"/>
          <c:dLbls>
            <c:dLbl>
              <c:idx val="0"/>
              <c:layout>
                <c:manualLayout>
                  <c:x val="2.2712414084353802E-2"/>
                  <c:y val="9.77011508990430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7B5-442A-BEC8-E4BDC865A4BD}"/>
                </c:ext>
              </c:extLst>
            </c:dLbl>
            <c:dLbl>
              <c:idx val="1"/>
              <c:layout>
                <c:manualLayout>
                  <c:x val="2.271241408435378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7B5-442A-BEC8-E4BDC865A4BD}"/>
                </c:ext>
              </c:extLst>
            </c:dLbl>
            <c:dLbl>
              <c:idx val="2"/>
              <c:layout>
                <c:manualLayout>
                  <c:x val="9.7338917504373231E-3"/>
                  <c:y val="9.77011508990430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7B5-442A-BEC8-E4BDC865A4BD}"/>
                </c:ext>
              </c:extLst>
            </c:dLbl>
            <c:dLbl>
              <c:idx val="3"/>
              <c:layout>
                <c:manualLayout>
                  <c:x val="6.4892611669582255E-3"/>
                  <c:y val="1.30268201198724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7B5-442A-BEC8-E4BDC865A4BD}"/>
                </c:ext>
              </c:extLst>
            </c:dLbl>
            <c:dLbl>
              <c:idx val="4"/>
              <c:layout>
                <c:manualLayout>
                  <c:x val="2.4334729376093382E-2"/>
                  <c:y val="1.6283525149840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7B5-442A-BEC8-E4BDC865A4BD}"/>
                </c:ext>
              </c:extLst>
            </c:dLbl>
            <c:dLbl>
              <c:idx val="5"/>
              <c:layout>
                <c:manualLayout>
                  <c:x val="1.2978522333916444E-2"/>
                  <c:y val="6.51341005993619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7B5-442A-BEC8-E4BDC865A4BD}"/>
                </c:ext>
              </c:extLst>
            </c:dLbl>
            <c:dLbl>
              <c:idx val="6"/>
              <c:layout>
                <c:manualLayout>
                  <c:x val="2.109009879261421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7B5-442A-BEC8-E4BDC865A4BD}"/>
                </c:ext>
              </c:extLst>
            </c:dLbl>
            <c:dLbl>
              <c:idx val="7"/>
              <c:layout>
                <c:manualLayout>
                  <c:x val="1.4600837625655996E-2"/>
                  <c:y val="6.51341005993619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7B5-442A-BEC8-E4BDC865A4BD}"/>
                </c:ext>
              </c:extLst>
            </c:dLbl>
            <c:dLbl>
              <c:idx val="8"/>
              <c:layout>
                <c:manualLayout>
                  <c:x val="2.5957044667832871E-2"/>
                  <c:y val="1.6283525149840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7B5-442A-BEC8-E4BDC865A4BD}"/>
                </c:ext>
              </c:extLst>
            </c:dLbl>
            <c:dLbl>
              <c:idx val="9"/>
              <c:layout>
                <c:manualLayout>
                  <c:x val="1.9467783500874646E-2"/>
                  <c:y val="-3.25670502996809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7B5-442A-BEC8-E4BDC865A4BD}"/>
                </c:ext>
              </c:extLst>
            </c:dLbl>
            <c:dLbl>
              <c:idx val="10"/>
              <c:layout>
                <c:manualLayout>
                  <c:x val="1.7845468209135129E-2"/>
                  <c:y val="6.51341005993618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7B5-442A-BEC8-E4BDC865A4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Лист1!$A$2:$A$12</c:f>
              <c:strCache>
                <c:ptCount val="11"/>
                <c:pt idx="0">
                  <c:v>Русский +2,54</c:v>
                </c:pt>
                <c:pt idx="1">
                  <c:v>Математика-1,57</c:v>
                </c:pt>
                <c:pt idx="2">
                  <c:v>Физика - 8,47</c:v>
                </c:pt>
                <c:pt idx="3">
                  <c:v>Химия +12,57</c:v>
                </c:pt>
                <c:pt idx="4">
                  <c:v>ИКТ+3,64</c:v>
                </c:pt>
                <c:pt idx="5">
                  <c:v>Биология +11,95</c:v>
                </c:pt>
                <c:pt idx="6">
                  <c:v>История + 4,95</c:v>
                </c:pt>
                <c:pt idx="7">
                  <c:v>Английский +3,8</c:v>
                </c:pt>
                <c:pt idx="8">
                  <c:v>Общество +3,34</c:v>
                </c:pt>
                <c:pt idx="9">
                  <c:v>Литература -7</c:v>
                </c:pt>
                <c:pt idx="10">
                  <c:v>География -14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74.89</c:v>
                </c:pt>
                <c:pt idx="1">
                  <c:v>59.46</c:v>
                </c:pt>
                <c:pt idx="2">
                  <c:v>47.64</c:v>
                </c:pt>
                <c:pt idx="3">
                  <c:v>72.569999999999993</c:v>
                </c:pt>
                <c:pt idx="4">
                  <c:v>78.33</c:v>
                </c:pt>
                <c:pt idx="5">
                  <c:v>66.33</c:v>
                </c:pt>
                <c:pt idx="6">
                  <c:v>57.44</c:v>
                </c:pt>
                <c:pt idx="7">
                  <c:v>68.8</c:v>
                </c:pt>
                <c:pt idx="8">
                  <c:v>59.47</c:v>
                </c:pt>
                <c:pt idx="9">
                  <c:v>48</c:v>
                </c:pt>
                <c:pt idx="10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7B5-442A-BEC8-E4BDC865A4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5780608"/>
        <c:axId val="115794688"/>
      </c:barChart>
      <c:catAx>
        <c:axId val="115780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15794688"/>
        <c:crosses val="autoZero"/>
        <c:auto val="1"/>
        <c:lblAlgn val="ctr"/>
        <c:lblOffset val="100"/>
        <c:noMultiLvlLbl val="0"/>
      </c:catAx>
      <c:valAx>
        <c:axId val="115794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578060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 </c:v>
                </c:pt>
              </c:strCache>
            </c:strRef>
          </c:tx>
          <c:dPt>
            <c:idx val="1"/>
            <c:bubble3D val="0"/>
            <c:spPr>
              <a:solidFill>
                <a:schemeClr val="accent4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B198-4BE2-B8B5-7911FAA35C94}"/>
              </c:ext>
            </c:extLst>
          </c:dPt>
          <c:dPt>
            <c:idx val="2"/>
            <c:bubble3D val="0"/>
            <c:spPr>
              <a:solidFill>
                <a:srgbClr val="FF66FF"/>
              </a:solidFill>
            </c:spPr>
            <c:extLst>
              <c:ext xmlns:c16="http://schemas.microsoft.com/office/drawing/2014/chart" uri="{C3380CC4-5D6E-409C-BE32-E72D297353CC}">
                <c16:uniqueId val="{00000001-B198-4BE2-B8B5-7911FAA35C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русский </c:v>
                </c:pt>
                <c:pt idx="1">
                  <c:v>татарский</c:v>
                </c:pt>
                <c:pt idx="2">
                  <c:v>чувашский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54.2</c:v>
                </c:pt>
                <c:pt idx="1">
                  <c:v>44.9</c:v>
                </c:pt>
                <c:pt idx="2">
                  <c:v>0.85000000000000042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98-4BE2-B8B5-7911FAA35C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8964955691197762"/>
          <c:y val="0.32084039273414111"/>
          <c:w val="0.31179113268460368"/>
          <c:h val="0.36713733196311521"/>
        </c:manualLayout>
      </c:layout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2019-2020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Cambria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Высшая кв. к</c:v>
                </c:pt>
                <c:pt idx="1">
                  <c:v>Первая кв. категория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16.170000000000005</c:v>
                </c:pt>
                <c:pt idx="1">
                  <c:v>54.49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DF-4F7D-905D-C9A2AFF3D04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2020-2021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672262004558416E-3"/>
                  <c:y val="0.159162532076381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F-4F7D-905D-C9A2AFF3D044}"/>
                </c:ext>
              </c:extLst>
            </c:dLbl>
            <c:dLbl>
              <c:idx val="1"/>
              <c:layout>
                <c:manualLayout>
                  <c:x val="8.0167860136752585E-3"/>
                  <c:y val="0.219386192862039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F-4F7D-905D-C9A2AFF3D0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Cambria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Высшая кв. к</c:v>
                </c:pt>
                <c:pt idx="1">
                  <c:v>Первая кв. категория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18.16</c:v>
                </c:pt>
                <c:pt idx="1">
                  <c:v>56.02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DF-4F7D-905D-C9A2AFF3D04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РТ 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3.7411668063817849E-2"/>
                  <c:y val="8.60338011223686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BDF-4F7D-905D-C9A2AFF3D0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Cambria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Высшая кв. к</c:v>
                </c:pt>
                <c:pt idx="1">
                  <c:v>Первая кв. категория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19.600000000000001</c:v>
                </c:pt>
                <c:pt idx="1">
                  <c:v>50.3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BDF-4F7D-905D-C9A2AFF3D0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752768"/>
        <c:axId val="120770944"/>
      </c:barChart>
      <c:catAx>
        <c:axId val="1207527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0770944"/>
        <c:crosses val="autoZero"/>
        <c:auto val="1"/>
        <c:lblAlgn val="ctr"/>
        <c:lblOffset val="100"/>
        <c:noMultiLvlLbl val="0"/>
      </c:catAx>
      <c:valAx>
        <c:axId val="1207709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0752768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b="1"/>
          </a:pPr>
          <a:endParaRPr lang="ru-RU"/>
        </a:p>
      </c:txPr>
    </c:legend>
    <c:plotVisOnly val="1"/>
    <c:dispBlanksAs val="gap"/>
    <c:showDLblsOverMax val="0"/>
  </c:chart>
  <c:spPr>
    <a:ln>
      <a:solidFill>
        <a:srgbClr val="C00000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0.24836</cdr:x>
      <cdr:y>0.68321</cdr:y>
    </cdr:from>
    <cdr:to>
      <cdr:x>0.37713</cdr:x>
      <cdr:y>0.92326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 flipV="1">
          <a:off x="1944216" y="2664296"/>
          <a:ext cx="1008112" cy="93610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 cap="flat" cmpd="sng" algn="ctr">
          <a:solidFill>
            <a:srgbClr val="7CCA62">
              <a:lumMod val="75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0.31275</cdr:x>
      <cdr:y>0.70168</cdr:y>
    </cdr:from>
    <cdr:to>
      <cdr:x>0.44152</cdr:x>
      <cdr:y>0.94173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 flipV="1">
          <a:off x="2448272" y="2736304"/>
          <a:ext cx="1008112" cy="93610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 cap="flat" cmpd="sng" algn="ctr">
          <a:solidFill>
            <a:srgbClr val="7CCA62">
              <a:lumMod val="75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0.52431</cdr:x>
      <cdr:y>0.72015</cdr:y>
    </cdr:from>
    <cdr:to>
      <cdr:x>0.65309</cdr:x>
      <cdr:y>0.96019</cdr:y>
    </cdr:to>
    <cdr:cxnSp macro="">
      <cdr:nvCxnSpPr>
        <cdr:cNvPr id="4" name="Прямая соединительная линия 3"/>
        <cdr:cNvCxnSpPr/>
      </cdr:nvCxnSpPr>
      <cdr:spPr>
        <a:xfrm xmlns:a="http://schemas.openxmlformats.org/drawingml/2006/main" flipV="1">
          <a:off x="4104456" y="2808312"/>
          <a:ext cx="1008112" cy="936104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8575" cap="flat" cmpd="sng" algn="ctr">
          <a:solidFill>
            <a:srgbClr val="7CCA62">
              <a:lumMod val="75000"/>
            </a:srgbClr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7CED6-CB7E-48AB-BB99-2EBF22AB3083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3D8F5-A43A-4159-A109-2CD6746B61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646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3D8F5-A43A-4159-A109-2CD6746B6120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508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0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1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55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95536" y="1268760"/>
            <a:ext cx="8310884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cs typeface="Arial" pitchFamily="34" charset="0"/>
              </a:rPr>
              <a:t>Современное образование в Спасском районе – возможности для каждого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692696"/>
            <a:ext cx="8680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Августовское совещание работников образования Спасского района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27584" y="2996952"/>
            <a:ext cx="763284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Спас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районында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хәзерге мәгариф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–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һәркем өчен мөмкинлекләр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835696" y="2996952"/>
            <a:ext cx="57606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39952" y="5085184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Cambria" pitchFamily="18" charset="0"/>
              </a:rPr>
              <a:t>Ермилин Александр Николаевич,</a:t>
            </a:r>
          </a:p>
          <a:p>
            <a:r>
              <a:rPr lang="ru-RU" b="1" i="1" dirty="0" smtClean="0">
                <a:latin typeface="Cambria" pitchFamily="18" charset="0"/>
              </a:rPr>
              <a:t>начальник МУ «Отдел образования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4" name="Рисунок 13" descr="C:\Users\Zam\Desktop\222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5373216"/>
            <a:ext cx="1512168" cy="1296144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1028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5517233"/>
            <a:ext cx="1656184" cy="11860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772816"/>
            <a:ext cx="874846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0066"/>
                </a:solidFill>
                <a:latin typeface="Cambria" pitchFamily="18" charset="0"/>
                <a:cs typeface="Times New Roman" pitchFamily="18" charset="0"/>
              </a:rPr>
              <a:t>ГВЭ новой формы  - 14 уч-ся </a:t>
            </a:r>
          </a:p>
          <a:p>
            <a:pPr algn="ctr"/>
            <a:endParaRPr lang="ru-RU" sz="800" b="1" u="sng" dirty="0" smtClean="0">
              <a:solidFill>
                <a:srgbClr val="000066"/>
              </a:solidFill>
              <a:latin typeface="Cambria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Cambria" pitchFamily="18" charset="0"/>
                <a:cs typeface="Times New Roman" pitchFamily="18" charset="0"/>
              </a:rPr>
              <a:t>(Для выпускников, НЕ планирующих поступать в ВУЗы)  </a:t>
            </a:r>
          </a:p>
          <a:p>
            <a:pPr algn="ctr"/>
            <a:r>
              <a:rPr lang="ru-RU" sz="2400" dirty="0" smtClean="0">
                <a:latin typeface="Cambria" pitchFamily="18" charset="0"/>
                <a:cs typeface="Times New Roman" pitchFamily="18" charset="0"/>
              </a:rPr>
              <a:t>Получили аттестат – 13 уч-ся (92,8%)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  <a:cs typeface="Times New Roman" pitchFamily="18" charset="0"/>
              </a:rPr>
              <a:t>Средняя оценка:</a:t>
            </a:r>
          </a:p>
          <a:p>
            <a:r>
              <a:rPr lang="ru-RU" sz="2400" dirty="0" smtClean="0">
                <a:latin typeface="Cambria" pitchFamily="18" charset="0"/>
                <a:cs typeface="Times New Roman" pitchFamily="18" charset="0"/>
              </a:rPr>
              <a:t>ГВЭ по математике – 3,35</a:t>
            </a:r>
          </a:p>
          <a:p>
            <a:r>
              <a:rPr lang="ru-RU" sz="2400" dirty="0" smtClean="0">
                <a:latin typeface="Cambria" pitchFamily="18" charset="0"/>
                <a:cs typeface="Times New Roman" pitchFamily="18" charset="0"/>
              </a:rPr>
              <a:t>ГВЭ по русскому языку – 3,57 </a:t>
            </a:r>
          </a:p>
          <a:p>
            <a:pPr algn="ctr"/>
            <a:r>
              <a:rPr lang="ru-RU" sz="2400" b="1" u="sng" dirty="0" smtClean="0">
                <a:solidFill>
                  <a:srgbClr val="000066"/>
                </a:solidFill>
                <a:latin typeface="Cambria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u="sng" dirty="0" smtClean="0">
                <a:solidFill>
                  <a:srgbClr val="000066"/>
                </a:solidFill>
                <a:latin typeface="Cambria" pitchFamily="18" charset="0"/>
                <a:cs typeface="Times New Roman" pitchFamily="18" charset="0"/>
              </a:rPr>
              <a:t>ЕГЭ – 61 уч-ся 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Cambria" pitchFamily="18" charset="0"/>
                <a:cs typeface="Times New Roman" pitchFamily="18" charset="0"/>
              </a:rPr>
              <a:t>(для выпускников, поступающих в ВУЗы)</a:t>
            </a:r>
          </a:p>
          <a:p>
            <a:pPr algn="ctr"/>
            <a:r>
              <a:rPr lang="ru-RU" sz="2400" dirty="0" smtClean="0">
                <a:latin typeface="Cambria" pitchFamily="18" charset="0"/>
                <a:cs typeface="Times New Roman" pitchFamily="18" charset="0"/>
              </a:rPr>
              <a:t>Получили аттестат 61 уч-ся ( 100%)</a:t>
            </a:r>
            <a:endParaRPr lang="ru-RU" sz="2400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9512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Государственная итоговая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аттестация выпускников 11 классов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7" name="Рисунок 6" descr="C:\Users\Zam\Desktop\222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5561856"/>
            <a:ext cx="1475656" cy="1296144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8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9848"/>
            <a:ext cx="1588714" cy="1368152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611560" y="1844824"/>
          <a:ext cx="7828318" cy="3899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7544" y="1628800"/>
            <a:ext cx="86764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0066"/>
                </a:solidFill>
                <a:latin typeface="Cambria" pitchFamily="18" charset="0"/>
              </a:rPr>
              <a:t>Сравнительный анализ среднего балла за  2020– 2021  годы </a:t>
            </a:r>
            <a:endParaRPr lang="ru-RU" sz="2200" dirty="0">
              <a:solidFill>
                <a:srgbClr val="000066"/>
              </a:solidFill>
              <a:latin typeface="Cambria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9512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Государственная итоговая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аттестация выпускников 11 классов. ЕГЭ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6021288"/>
            <a:ext cx="71434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Доля </a:t>
            </a:r>
            <a:r>
              <a:rPr lang="ru-RU" sz="2400" b="1" dirty="0" err="1" smtClean="0">
                <a:solidFill>
                  <a:srgbClr val="C00000"/>
                </a:solidFill>
              </a:rPr>
              <a:t>высокобалльников</a:t>
            </a:r>
            <a:r>
              <a:rPr lang="ru-RU" sz="2400" b="1" dirty="0" smtClean="0">
                <a:solidFill>
                  <a:srgbClr val="C00000"/>
                </a:solidFill>
              </a:rPr>
              <a:t>:  </a:t>
            </a:r>
            <a:r>
              <a:rPr lang="ru-RU" sz="2400" b="1" dirty="0" smtClean="0">
                <a:solidFill>
                  <a:srgbClr val="000066"/>
                </a:solidFill>
              </a:rPr>
              <a:t>2020-19%  2021-23,7% </a:t>
            </a:r>
            <a:endParaRPr lang="ru-RU" sz="2400" b="1" dirty="0">
              <a:solidFill>
                <a:srgbClr val="000066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55576" y="4581128"/>
            <a:ext cx="1008112" cy="93610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3563888" y="4653136"/>
            <a:ext cx="1008112" cy="93610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Zam\Desktop\6932a786-98de-4b67-afab-ed86ceed35ed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3007528" cy="2592288"/>
          </a:xfrm>
          <a:prstGeom prst="rect">
            <a:avLst/>
          </a:prstGeom>
          <a:noFill/>
        </p:spPr>
      </p:pic>
      <p:pic>
        <p:nvPicPr>
          <p:cNvPr id="3" name="Picture 2" descr="C:\Users\Zam\Desktop\c4058399-50bd-4f25-862c-0438a7c1c0b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1412776"/>
            <a:ext cx="2880320" cy="309634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07704" y="2996952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Химия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36296" y="1052736"/>
            <a:ext cx="13901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Биология</a:t>
            </a:r>
          </a:p>
        </p:txBody>
      </p:sp>
      <p:pic>
        <p:nvPicPr>
          <p:cNvPr id="6" name="Picture 2" descr="C:\Users\Zam\Desktop\3d86a6a7-4567-4bf3-ae01-e058c0d5115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1844824"/>
            <a:ext cx="2906772" cy="309634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635896" y="1556792"/>
            <a:ext cx="19271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Информатика</a:t>
            </a:r>
          </a:p>
        </p:txBody>
      </p:sp>
      <p:pic>
        <p:nvPicPr>
          <p:cNvPr id="8" name="Picture 2" descr="C:\Users\Zam\Desktop\ffb55a9b-a1de-4752-b541-860e174fceaa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2988840" cy="2428433"/>
          </a:xfrm>
          <a:prstGeom prst="rect">
            <a:avLst/>
          </a:prstGeom>
          <a:noFill/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51520" y="-243408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Государственная итоговая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аттестация выпускников 11 классов. ЕГЭ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39752" y="6165304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Физика</a:t>
            </a:r>
          </a:p>
        </p:txBody>
      </p:sp>
      <p:pic>
        <p:nvPicPr>
          <p:cNvPr id="11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4869160"/>
            <a:ext cx="1588714" cy="1368152"/>
          </a:xfrm>
          <a:prstGeom prst="ellipse">
            <a:avLst/>
          </a:prstGeom>
          <a:noFill/>
        </p:spPr>
      </p:pic>
      <p:pic>
        <p:nvPicPr>
          <p:cNvPr id="12" name="Рисунок 11" descr="C:\Users\Zam\Desktop\222.jpg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5561856"/>
            <a:ext cx="1475656" cy="1296144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3" name="Овал 12"/>
          <p:cNvSpPr/>
          <p:nvPr/>
        </p:nvSpPr>
        <p:spPr>
          <a:xfrm>
            <a:off x="827584" y="2204864"/>
            <a:ext cx="1008112" cy="216024"/>
          </a:xfrm>
          <a:prstGeom prst="ellipse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851920" y="3789040"/>
            <a:ext cx="1008112" cy="288032"/>
          </a:xfrm>
          <a:prstGeom prst="ellipse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804248" y="1844824"/>
            <a:ext cx="1080120" cy="360040"/>
          </a:xfrm>
          <a:prstGeom prst="ellipse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971600" y="6309320"/>
            <a:ext cx="1008112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Государственная итоговая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аттестация выпускников 11 классов. ЕГЭ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3" name="Рисунок 2" descr="C:\Users\Zam\Desktop\222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5561856"/>
            <a:ext cx="1475656" cy="1296144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4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9848"/>
            <a:ext cx="1588714" cy="1368152"/>
          </a:xfrm>
          <a:prstGeom prst="ellipse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1556792"/>
            <a:ext cx="52279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Получили аттестат с отличием и медаль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«За особые успехи в учении» 8 учащихся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2420888"/>
            <a:ext cx="6120680" cy="3841627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Zam\Desktop\августовка\novyj-fgos-2020-202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1412775"/>
            <a:ext cx="6518524" cy="346083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87624" y="5085184"/>
            <a:ext cx="6593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НОВЫЙ ФГОС  с 1 сентября 2022 года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Обновление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содержания образования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5" name="Рисунок 4" descr="C:\Users\Zam\Desktop\222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561856"/>
            <a:ext cx="1475656" cy="1296144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6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286" y="5489848"/>
            <a:ext cx="1588714" cy="1368152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619672" y="0"/>
            <a:ext cx="53467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Шахматы – в школу!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0" y="692696"/>
            <a:ext cx="8964488" cy="7747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Специальный проект  Единой России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по созданию шахматных зон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Zam\Desktop\b0a0903b-b13f-4b05-8c1a-db1084243226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628800"/>
            <a:ext cx="3744416" cy="2664296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24580" name="Picture 4" descr="C:\Users\Zam\Desktop\августовка\12ff2625-fc44-41ac-bb44-81082da28f2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846562" cy="2878059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</p:pic>
      <p:pic>
        <p:nvPicPr>
          <p:cNvPr id="6" name="Рисунок 5" descr="C:\Users\Zam\Desktop\1e6ebe4e-d2eb-440e-9406-4731bd2e60fd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3933056"/>
            <a:ext cx="3585388" cy="2679742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148064" y="6237312"/>
            <a:ext cx="376468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Турнир памяти Ю.А. Фомина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077072"/>
            <a:ext cx="250908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Трёхозёрская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СОШ</a:t>
            </a:r>
          </a:p>
        </p:txBody>
      </p:sp>
      <p:pic>
        <p:nvPicPr>
          <p:cNvPr id="10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489848"/>
            <a:ext cx="1588714" cy="1368152"/>
          </a:xfrm>
          <a:prstGeom prst="ellipse">
            <a:avLst/>
          </a:prstGeom>
          <a:noFill/>
        </p:spPr>
      </p:pic>
      <p:pic>
        <p:nvPicPr>
          <p:cNvPr id="11" name="Рисунок 10" descr="C:\Users\Zam\Desktop\222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4725144"/>
            <a:ext cx="1475656" cy="1296144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12" name="Рисунок 11" descr="C:\Users\Zam\Desktop\222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725144"/>
            <a:ext cx="1475656" cy="1296144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611560" y="188640"/>
            <a:ext cx="784887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ТОЧКА РОСТА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Федеральный проект «Современная школа»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23528" y="1484784"/>
            <a:ext cx="8820472" cy="1924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Центры цифрового и гуманитарного профилей: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2019.г. – МБОУ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Кимовская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 СОШ»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2020г. – МБОУ «Никольская СОШ»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Центры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естественно-научной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и технологической направленности: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2021г. – МБОУ «Болгарская СОШ№2»,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                  МБОУ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Трёхозёрская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cs typeface="Arial" pitchFamily="34" charset="0"/>
              </a:rPr>
              <a:t> СОШ»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4" name="Picture 4" descr="C:\Users\Zam\Desktop\августовка\7dba738c-e568-4155-9aca-c3fe070db17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789040"/>
            <a:ext cx="4064132" cy="2605212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</p:pic>
      <p:pic>
        <p:nvPicPr>
          <p:cNvPr id="5" name="Рисунок 4" descr="C:\Users\Zam\Desktop\ДОКУМЕНТЫ\Справки информация отчёты\2020-2021\Точка роста 2021\ТОЧКА роста 2021\точка роста отчёты по индикаторам\июнь\БСОШ №2-3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861048"/>
            <a:ext cx="4032448" cy="2455168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6" name="Рисунок 5" descr="C:\Users\Zam\Desktop\222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4408" y="0"/>
            <a:ext cx="899592" cy="836712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7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5071705"/>
            <a:ext cx="1656184" cy="1426255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Наумова 2017-2018\Наумова М.А 2018-19\Олимпиады 2020-21\ШЭО 2020-2021\Региональный 2020-21 Этап олимпиад\Все итоги по Рег этапу и Республике 2021\Фото\IMG_20210426_132636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3312368" cy="3744416"/>
          </a:xfrm>
          <a:prstGeom prst="rect">
            <a:avLst/>
          </a:prstGeom>
          <a:noFill/>
          <a:ln w="28575">
            <a:solidFill>
              <a:srgbClr val="003300"/>
            </a:solidFill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539552" y="0"/>
            <a:ext cx="784887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Поддержка</a:t>
            </a: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талантливых детей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Федеральный проект «Современная школа»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851920" y="1473260"/>
            <a:ext cx="50836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Ученица Беляева Анна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БСОШ №2,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руководитель: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Выжлёнкова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О.В.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Наумова 2017-2018\Наумова М.А 2018-19\Олимпиады 2020-21\ШЭО 2020-2021\Региональный 2020-21 Этап олимпиад\Все итоги по Рег этапу и Республике 2021\Фото\Рег\Аверьянов Альберт ОБЖ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784918">
            <a:off x="3504905" y="3096421"/>
            <a:ext cx="2338727" cy="2228893"/>
          </a:xfrm>
          <a:prstGeom prst="rect">
            <a:avLst/>
          </a:prstGeom>
          <a:noFill/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5" descr="C:\Наумова 2017-2018\Наумова М.А 2018-19\Олимпиады 2020-21\ШЭО 2020-2021\Региональный 2020-21 Этап олимпиад\Все итоги по Рег этапу и Республике 2021\Фото\Рег\давтян лаура Англ  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06596">
            <a:off x="6017650" y="3074451"/>
            <a:ext cx="2160240" cy="2160240"/>
          </a:xfrm>
          <a:prstGeom prst="rect">
            <a:avLst/>
          </a:prstGeom>
          <a:noFill/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 descr="C:\Наумова 2017-2018\Наумова М.А 2018-19\Олимпиады 2020-21\ШЭО 2020-2021\Региональный 2020-21 Этап олимпиад\Все итоги по Рег этапу и Республике 2021\Фото\Рег\Федорова Софья Беляева Анна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4221088"/>
            <a:ext cx="1728192" cy="2331640"/>
          </a:xfrm>
          <a:prstGeom prst="rect">
            <a:avLst/>
          </a:prstGeom>
          <a:noFill/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489848"/>
            <a:ext cx="1588714" cy="1368152"/>
          </a:xfrm>
          <a:prstGeom prst="ellipse">
            <a:avLst/>
          </a:prstGeom>
          <a:noFill/>
        </p:spPr>
      </p:pic>
      <p:pic>
        <p:nvPicPr>
          <p:cNvPr id="10" name="Рисунок 9" descr="C:\Users\Zam\Desktop\222.jpg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5561856"/>
            <a:ext cx="1475656" cy="1296144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2961067" cy="3024336"/>
          </a:xfrm>
          <a:prstGeom prst="rect">
            <a:avLst/>
          </a:prstGeom>
          <a:noFill/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30722" name="Picture 2" descr="C:\Users\Zam\Desktop\августовка\4d7c0086-e4c0-4ab2-826e-f7be174dd73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3501008"/>
            <a:ext cx="3240360" cy="3181444"/>
          </a:xfrm>
          <a:prstGeom prst="rect">
            <a:avLst/>
          </a:prstGeom>
          <a:noFill/>
        </p:spPr>
      </p:pic>
      <p:pic>
        <p:nvPicPr>
          <p:cNvPr id="3" name="Рисунок 2" descr="C:\Наумова 2017-2018\Наумова М.А 2018-19\Учитель года 2021\Клуб УГ 2020-21\Фото Реги этап\Кузовкин 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204864"/>
            <a:ext cx="3024336" cy="2952328"/>
          </a:xfrm>
          <a:prstGeom prst="rect">
            <a:avLst/>
          </a:prstGeom>
          <a:noFill/>
          <a:ln w="317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67544" y="0"/>
            <a:ext cx="784887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Конкурс профессионального мастерства </a:t>
            </a:r>
            <a:r>
              <a:rPr lang="ru-RU" sz="36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«Учитель года»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C:\Users\Zam\Desktop\222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1700808"/>
            <a:ext cx="1512168" cy="1224136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8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649220"/>
            <a:ext cx="1403648" cy="1208779"/>
          </a:xfrm>
          <a:prstGeom prst="ellipse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3528" y="1988840"/>
            <a:ext cx="19285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Земскова А.Ю.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60232" y="1844824"/>
            <a:ext cx="1949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Кузовкин М.Н.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47864" y="3068960"/>
            <a:ext cx="2449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Шамсутдинов Ф.И.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7074" y="1052736"/>
            <a:ext cx="913628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 школа и 4 филиала  с татарским языком обучения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76 детей – 27,95%)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школа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с чувашским  компонентом содержания образования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филиал  «Антоновская СОШ» в с.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Иж-Борискино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Cambria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16 детей– 100%)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67544" y="2924944"/>
          <a:ext cx="4896544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3528" y="2636912"/>
            <a:ext cx="4276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Выбор изучения родных языков: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67544" y="260648"/>
            <a:ext cx="784887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Изучение родных языков</a:t>
            </a:r>
            <a:endParaRPr lang="ru-RU" sz="3600" b="1" dirty="0" smtClean="0">
              <a:solidFill>
                <a:srgbClr val="000066"/>
              </a:solidFill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C:\Users\Zam\Desktop\тат яз\29-06-2021_11-28-53\ЯНВАРЬ Открытие года родных языков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3212976"/>
            <a:ext cx="3960440" cy="3126663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</p:pic>
      <p:pic>
        <p:nvPicPr>
          <p:cNvPr id="9" name="Рисунок 8" descr="C:\Users\Zam\Desktop\2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89848"/>
            <a:ext cx="1728192" cy="1368152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51520" y="1247855"/>
            <a:ext cx="889248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Дошкольные образовательные организации- 18,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ф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илиал  ДОУ - 1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Средние общеобразовательные организации – 9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Филиалов – начальных школ – 1,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    Филиалов - основных школ - 7,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Основная общеобразовательная школа - 1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</a:pPr>
            <a:r>
              <a:rPr lang="ru-RU" sz="2000" b="1" dirty="0" smtClean="0">
                <a:solidFill>
                  <a:srgbClr val="003366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ГБОУ «Болгарская кадетская школа–интернат»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ГБОУ «Болгарская школа-интернат для детей  с ОВЗ»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ГБОУ «Болгарская санаторная школа-интернат»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</a:tabLs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Учреждений дополнительного образования -3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ГБОУ СПО «Спасский техникум отраслевых технологий»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79512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Система образования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в Спасском муниципальном районе</a:t>
            </a:r>
          </a:p>
        </p:txBody>
      </p:sp>
      <p:sp>
        <p:nvSpPr>
          <p:cNvPr id="4" name="Правая круглая скобка 3"/>
          <p:cNvSpPr/>
          <p:nvPr/>
        </p:nvSpPr>
        <p:spPr>
          <a:xfrm>
            <a:off x="6588224" y="1700808"/>
            <a:ext cx="504056" cy="2304256"/>
          </a:xfrm>
          <a:prstGeom prst="rightBracket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C00000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6296" y="2564904"/>
            <a:ext cx="14244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3366"/>
                </a:solidFill>
                <a:latin typeface="Cambria" pitchFamily="18" charset="0"/>
              </a:rPr>
              <a:t>13 школ</a:t>
            </a:r>
          </a:p>
          <a:p>
            <a:endParaRPr lang="ru-RU" sz="2400" b="1" dirty="0">
              <a:solidFill>
                <a:srgbClr val="003366"/>
              </a:solidFill>
              <a:latin typeface="Cambria" pitchFamily="18" charset="0"/>
            </a:endParaRPr>
          </a:p>
        </p:txBody>
      </p:sp>
      <p:pic>
        <p:nvPicPr>
          <p:cNvPr id="6" name="Рисунок 5" descr="C:\Users\Zam\Desktop\222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0392" y="0"/>
            <a:ext cx="1043608" cy="963488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7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71600" cy="836712"/>
          </a:xfrm>
          <a:prstGeom prst="ellipse">
            <a:avLst/>
          </a:prstGeom>
          <a:noFill/>
        </p:spPr>
      </p:pic>
      <p:pic>
        <p:nvPicPr>
          <p:cNvPr id="8" name="Рисунок 7" descr="C:\Users\Zam\Desktop\982f600f-1bb2-46bc-8c0b-a45794494c6c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941168"/>
            <a:ext cx="2243584" cy="1558148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</p:spPr>
      </p:pic>
      <p:pic>
        <p:nvPicPr>
          <p:cNvPr id="9" name="Рисунок 8" descr="C:\Users\Zam\Desktop\39836627-7e03-4c99-bdf9-0505f51bce37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4869160"/>
            <a:ext cx="2995042" cy="1645543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67544" y="0"/>
            <a:ext cx="784887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Изучение родных языков</a:t>
            </a:r>
            <a:endParaRPr lang="ru-RU" sz="3600" b="1" dirty="0" smtClean="0">
              <a:solidFill>
                <a:srgbClr val="000066"/>
              </a:solidFill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 descr="C:\Users\Zam\Desktop\e07e039f-56bc-4888-a182-81d6268a59c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3577898" cy="3240360"/>
          </a:xfrm>
          <a:prstGeom prst="rect">
            <a:avLst/>
          </a:prstGeom>
          <a:noFill/>
        </p:spPr>
      </p:pic>
      <p:pic>
        <p:nvPicPr>
          <p:cNvPr id="32771" name="Picture 3" descr="C:\Users\Zam\Desktop\26485342-fabd-4487-9dfa-b3ae93131f5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1124744"/>
            <a:ext cx="3323818" cy="3443428"/>
          </a:xfrm>
          <a:prstGeom prst="rect">
            <a:avLst/>
          </a:prstGeom>
          <a:noFill/>
        </p:spPr>
      </p:pic>
      <p:pic>
        <p:nvPicPr>
          <p:cNvPr id="32772" name="Picture 4" descr="C:\Users\Zam\Desktop\0fffb1b7-fccd-498d-ba4e-94cdf29c0c1e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3789040"/>
            <a:ext cx="4011930" cy="2808312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0" y="3501008"/>
            <a:ext cx="3082447" cy="1015663"/>
          </a:xfrm>
          <a:prstGeom prst="rect">
            <a:avLst/>
          </a:prstGeom>
          <a:solidFill>
            <a:srgbClr val="F8F8F8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МБОУ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«Иске  </a:t>
            </a:r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Рязяпская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СОШ»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Грант 500 тыс.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04248" y="692696"/>
            <a:ext cx="1851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Агафонова Е.</a:t>
            </a:r>
          </a:p>
        </p:txBody>
      </p:sp>
      <p:pic>
        <p:nvPicPr>
          <p:cNvPr id="8" name="Рисунок 7" descr="C:\Users\Zam\Desktop\22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869160"/>
            <a:ext cx="1979712" cy="1556792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67544" y="0"/>
            <a:ext cx="784887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Профориентация школьников</a:t>
            </a:r>
            <a:endParaRPr lang="ru-RU" sz="3600" b="1" dirty="0" smtClean="0">
              <a:solidFill>
                <a:srgbClr val="000066"/>
              </a:solidFill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077072"/>
            <a:ext cx="87484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0066"/>
                </a:solidFill>
                <a:latin typeface="Cambria" pitchFamily="18" charset="0"/>
              </a:rPr>
              <a:t>Республиканский  проект стипендиальной поддержки по целевым педагогическим направлениям - обучается 4 студентки</a:t>
            </a:r>
          </a:p>
          <a:p>
            <a:endParaRPr lang="ru-RU" sz="800" b="1" dirty="0" smtClean="0">
              <a:solidFill>
                <a:srgbClr val="000066"/>
              </a:solidFill>
              <a:latin typeface="Cambria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0066"/>
                </a:solidFill>
                <a:latin typeface="Cambria" pitchFamily="18" charset="0"/>
              </a:rPr>
              <a:t>Открытие педагогических классов: Никольская СОШ, Полянская СОШ, </a:t>
            </a:r>
            <a:r>
              <a:rPr lang="ru-RU" sz="2400" b="1" dirty="0" err="1" smtClean="0">
                <a:solidFill>
                  <a:srgbClr val="000066"/>
                </a:solidFill>
                <a:latin typeface="Cambria" pitchFamily="18" charset="0"/>
              </a:rPr>
              <a:t>Бураковская</a:t>
            </a:r>
            <a:r>
              <a:rPr lang="ru-RU" sz="2400" b="1" dirty="0" smtClean="0">
                <a:solidFill>
                  <a:srgbClr val="000066"/>
                </a:solidFill>
                <a:latin typeface="Cambria" pitchFamily="18" charset="0"/>
              </a:rPr>
              <a:t> СОШ, Антоновская СОШ</a:t>
            </a:r>
            <a:endParaRPr lang="ru-RU" sz="2400" b="1" dirty="0">
              <a:solidFill>
                <a:srgbClr val="000066"/>
              </a:solidFill>
              <a:latin typeface="Cambria" pitchFamily="18" charset="0"/>
            </a:endParaRPr>
          </a:p>
        </p:txBody>
      </p:sp>
      <p:pic>
        <p:nvPicPr>
          <p:cNvPr id="1026" name="Picture 2" descr="C:\Users\Zam\Desktop\5fb76d30-e85c-4304-81bb-bb3b779d0ab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980728"/>
            <a:ext cx="3456384" cy="2951711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779912" y="1268760"/>
            <a:ext cx="489160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Фёдорова Софья,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ученица БСОШ №2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Призёр Регионального этапа  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WorldSkills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руководитель: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Выжленкова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О.В.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29598"/>
            <a:ext cx="1512168" cy="1266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4834" y="2996952"/>
            <a:ext cx="1401763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67544" y="0"/>
            <a:ext cx="784887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Квалификация педагогических работников</a:t>
            </a:r>
            <a:endParaRPr lang="ru-RU" sz="3600" b="1" dirty="0" smtClean="0">
              <a:solidFill>
                <a:srgbClr val="000066"/>
              </a:solidFill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484784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Имеют квалификационные категории: </a:t>
            </a:r>
          </a:p>
          <a:p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72,65,%  (2019 год -72,19%),  по РТ- 69,9%</a:t>
            </a:r>
            <a:endParaRPr lang="ru-RU" sz="2000" b="1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95536" y="2420888"/>
          <a:ext cx="496855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4818" name="Picture 2" descr="C:\Users\Zam\Desktop\e3d34c94-d606-4d93-9304-9eedd0d7aa5a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4149080"/>
            <a:ext cx="4038903" cy="2492896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0272" y="764704"/>
            <a:ext cx="1401763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6350" y="5589240"/>
            <a:ext cx="1283868" cy="107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19944" y="152400"/>
            <a:ext cx="7848872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 и воспитание</a:t>
            </a:r>
            <a:endParaRPr lang="ru-RU" sz="3600" b="1" dirty="0" smtClean="0">
              <a:solidFill>
                <a:srgbClr val="000066"/>
              </a:solidFill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84784"/>
            <a:ext cx="57423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</a:t>
            </a: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лассные </a:t>
            </a:r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руководители, </a:t>
            </a:r>
            <a:endParaRPr lang="ru-RU" sz="2400" b="1" dirty="0" smtClean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педагоги-психологи</a:t>
            </a:r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endParaRPr lang="ru-RU" sz="2400" b="1" dirty="0" smtClean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педагоги-организаторы</a:t>
            </a:r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endParaRPr lang="ru-RU" sz="2400" b="1" dirty="0" smtClean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педагоги </a:t>
            </a:r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дополнительного образования, </a:t>
            </a:r>
            <a:endParaRPr lang="ru-RU" sz="2400" b="1" dirty="0" smtClean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социальные </a:t>
            </a:r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педагоги, </a:t>
            </a:r>
            <a:endParaRPr lang="ru-RU" sz="2400" b="1" dirty="0" smtClean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кураторы </a:t>
            </a:r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детского движения, </a:t>
            </a:r>
            <a:endParaRPr lang="ru-RU" sz="2400" b="1" dirty="0" smtClean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кураторы </a:t>
            </a:r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юнармейских </a:t>
            </a: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отрядов</a:t>
            </a:r>
            <a:endParaRPr lang="ru-RU" sz="2400" b="1" dirty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4531772"/>
            <a:ext cx="4064000" cy="2039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2492896"/>
            <a:ext cx="3295915" cy="2471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5373216"/>
            <a:ext cx="128587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5392750"/>
            <a:ext cx="1224136" cy="105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5359515"/>
            <a:ext cx="1224136" cy="105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9886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07504" y="116632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 и воспитание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«Без </a:t>
            </a:r>
            <a:r>
              <a:rPr lang="ru-RU" sz="3200" b="1" dirty="0" err="1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берге</a:t>
            </a:r>
            <a:r>
              <a:rPr lang="ru-RU" sz="32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1412776"/>
            <a:ext cx="3786498" cy="246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04157" y="1556792"/>
            <a:ext cx="362201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Лауреат 1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степени -</a:t>
            </a:r>
            <a:endParaRPr lang="ru-RU" sz="2000" b="1" dirty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Саитова О.А., педагог ДДТ</a:t>
            </a:r>
          </a:p>
          <a:p>
            <a:endParaRPr lang="ru-RU" sz="2000" b="1" dirty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Лауреат 1 степени – </a:t>
            </a:r>
          </a:p>
          <a:p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композиция декоративно – </a:t>
            </a:r>
            <a:endParaRPr lang="ru-RU" sz="20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прикладного творчества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Спасского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района</a:t>
            </a:r>
          </a:p>
          <a:p>
            <a:endParaRPr lang="ru-RU" sz="2000" b="1" dirty="0">
              <a:solidFill>
                <a:srgbClr val="002060"/>
              </a:solidFill>
              <a:latin typeface="Cambria" pitchFamily="18" charset="0"/>
            </a:endParaRPr>
          </a:p>
          <a:p>
            <a:endParaRPr lang="ru-RU" sz="2000" b="1" dirty="0" smtClean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789040"/>
            <a:ext cx="3965092" cy="2643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568" y="4009225"/>
            <a:ext cx="3006927" cy="242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352" y="692696"/>
            <a:ext cx="128587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2789" y="5661248"/>
            <a:ext cx="1224136" cy="105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0325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07504" y="332656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 и воспитание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122" y="2492896"/>
            <a:ext cx="462915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1484784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XXI </a:t>
            </a: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Всероссийская олимпиада </a:t>
            </a:r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«Созвездие – 2021</a:t>
            </a: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</a:t>
            </a:r>
          </a:p>
          <a:p>
            <a:pPr algn="ctr"/>
            <a:r>
              <a:rPr lang="ru-RU" sz="2400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</a:t>
            </a:r>
            <a:r>
              <a:rPr lang="ru-RU" sz="24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Москва</a:t>
            </a:r>
            <a:endParaRPr lang="ru-RU" sz="2400" b="1" dirty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3140968"/>
            <a:ext cx="326217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66"/>
                </a:solidFill>
              </a:rPr>
              <a:t>Закиров </a:t>
            </a:r>
            <a:r>
              <a:rPr lang="ru-RU" sz="2000" b="1" dirty="0" smtClean="0">
                <a:solidFill>
                  <a:srgbClr val="000066"/>
                </a:solidFill>
              </a:rPr>
              <a:t>Марат, </a:t>
            </a:r>
          </a:p>
          <a:p>
            <a:r>
              <a:rPr lang="ru-RU" sz="2000" b="1" dirty="0" smtClean="0">
                <a:solidFill>
                  <a:srgbClr val="000066"/>
                </a:solidFill>
              </a:rPr>
              <a:t> </a:t>
            </a:r>
            <a:r>
              <a:rPr lang="ru-RU" sz="2000" b="1" dirty="0" err="1">
                <a:solidFill>
                  <a:srgbClr val="000066"/>
                </a:solidFill>
              </a:rPr>
              <a:t>Гиматдинов</a:t>
            </a:r>
            <a:r>
              <a:rPr lang="ru-RU" sz="2000" b="1" dirty="0">
                <a:solidFill>
                  <a:srgbClr val="000066"/>
                </a:solidFill>
              </a:rPr>
              <a:t> </a:t>
            </a:r>
            <a:r>
              <a:rPr lang="ru-RU" sz="2000" b="1" dirty="0" err="1" smtClean="0">
                <a:solidFill>
                  <a:srgbClr val="000066"/>
                </a:solidFill>
              </a:rPr>
              <a:t>Айрат</a:t>
            </a:r>
            <a:r>
              <a:rPr lang="ru-RU" sz="2000" b="1" dirty="0" smtClean="0">
                <a:solidFill>
                  <a:srgbClr val="000066"/>
                </a:solidFill>
              </a:rPr>
              <a:t> -</a:t>
            </a:r>
          </a:p>
          <a:p>
            <a:r>
              <a:rPr lang="ru-RU" sz="2000" b="1" dirty="0" smtClean="0">
                <a:solidFill>
                  <a:srgbClr val="000066"/>
                </a:solidFill>
              </a:rPr>
              <a:t>4 место </a:t>
            </a:r>
            <a:endParaRPr lang="ru-RU" sz="2000" b="1" dirty="0">
              <a:solidFill>
                <a:srgbClr val="000066"/>
              </a:solidFill>
            </a:endParaRPr>
          </a:p>
          <a:p>
            <a:r>
              <a:rPr lang="ru-RU" sz="2000" b="1" dirty="0" smtClean="0">
                <a:solidFill>
                  <a:srgbClr val="000066"/>
                </a:solidFill>
              </a:rPr>
              <a:t>Педагог: Ковальчук И.А.</a:t>
            </a:r>
            <a:endParaRPr lang="ru-RU" sz="2000" b="1" dirty="0">
              <a:solidFill>
                <a:srgbClr val="000066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4941168"/>
            <a:ext cx="1821846" cy="1568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15114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055" b="49495"/>
          <a:stretch/>
        </p:blipFill>
        <p:spPr bwMode="auto">
          <a:xfrm>
            <a:off x="335431" y="3960923"/>
            <a:ext cx="3588498" cy="246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80112" y="3544110"/>
            <a:ext cx="2991090" cy="276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07504" y="332656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 и воспитание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Республиканский смотр-конкурс воздушных змеев </a:t>
            </a:r>
            <a:endParaRPr lang="ru-RU" sz="2400" b="1" dirty="0" smtClean="0">
              <a:solidFill>
                <a:srgbClr val="000066"/>
              </a:solidFill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«</a:t>
            </a:r>
            <a:r>
              <a:rPr lang="ru-RU" sz="2400" b="1" dirty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ВЕТРЫ ВЕЛИКИХ БОЛГАР</a:t>
            </a:r>
            <a:r>
              <a:rPr lang="ru-RU" sz="24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29680" y="1772816"/>
            <a:ext cx="4280023" cy="2289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132856"/>
            <a:ext cx="128587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1961456"/>
            <a:ext cx="1445971" cy="124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1987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53"/>
          <a:stretch/>
        </p:blipFill>
        <p:spPr bwMode="auto">
          <a:xfrm>
            <a:off x="3059832" y="3493563"/>
            <a:ext cx="3391929" cy="2739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0446" y="44624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 и воспитание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Развитие физической культуры и спорта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247650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95736" y="1124744"/>
            <a:ext cx="4662836" cy="2368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6108162"/>
            <a:ext cx="194482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Зиятдинов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Р.З.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16215" y="3493563"/>
            <a:ext cx="2476599" cy="312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732240" y="6213578"/>
            <a:ext cx="213475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Бердникова Н.Г.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69141" y="6032669"/>
            <a:ext cx="181979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Шарипов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Р.П.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128587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0300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551916"/>
            <a:ext cx="406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07504" y="332656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 и воспитание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Детское движение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9514" y="1377642"/>
            <a:ext cx="3384376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Охват детским движением – </a:t>
            </a:r>
          </a:p>
          <a:p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1655 детей</a:t>
            </a:r>
            <a:r>
              <a:rPr lang="ru-RU" b="1" dirty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(85%)</a:t>
            </a:r>
            <a:endParaRPr lang="ru-RU" b="1" dirty="0">
              <a:solidFill>
                <a:srgbClr val="000066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0574" y="4077072"/>
            <a:ext cx="128587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2255" y="1551916"/>
            <a:ext cx="4080978" cy="306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582318">
            <a:off x="2343495" y="3882763"/>
            <a:ext cx="3585296" cy="2534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2744" y="5013176"/>
            <a:ext cx="128587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5113502"/>
            <a:ext cx="1445971" cy="124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5619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748" y="14409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 и воспитание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66"/>
                </a:solidFill>
                <a:latin typeface="Cambria" pitchFamily="18" charset="0"/>
                <a:cs typeface="Arial" pitchFamily="34" charset="0"/>
              </a:rPr>
              <a:t>Детское движение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5672" y="1052736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Российское движение школьников – 9  школ, 284 уч-ся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600400" cy="270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1443154"/>
            <a:ext cx="2512611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Безопасное колесо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8140" y="1556792"/>
            <a:ext cx="3748176" cy="306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03530" y="4223874"/>
            <a:ext cx="3919919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Юнармия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– 11 школ, 457 уч-ся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352" y="1052736"/>
            <a:ext cx="128587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1213" y="4005064"/>
            <a:ext cx="3533934" cy="2334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548180" y="5877272"/>
            <a:ext cx="4753737" cy="70788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«Секреты дружного класса», 2 место </a:t>
            </a:r>
          </a:p>
          <a:p>
            <a:r>
              <a:rPr lang="ru-RU" sz="20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Кадетская школа</a:t>
            </a:r>
          </a:p>
        </p:txBody>
      </p:sp>
    </p:spTree>
    <p:extLst>
      <p:ext uri="{BB962C8B-B14F-4D97-AF65-F5344CB8AC3E}">
        <p14:creationId xmlns:p14="http://schemas.microsoft.com/office/powerpoint/2010/main" val="4058383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79512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Система образования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в Спасском муниципальном районе</a:t>
            </a:r>
          </a:p>
        </p:txBody>
      </p:sp>
      <p:pic>
        <p:nvPicPr>
          <p:cNvPr id="6" name="Рисунок 5" descr="C:\Users\Zam\Desktop\222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0392" y="0"/>
            <a:ext cx="1043608" cy="963488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7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445224"/>
            <a:ext cx="1306066" cy="1124744"/>
          </a:xfrm>
          <a:prstGeom prst="ellipse">
            <a:avLst/>
          </a:prstGeom>
          <a:noFill/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23528" y="1556792"/>
            <a:ext cx="828797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Средняя наполняемость классов: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 городу – 21,36  чел. (в 2020г. – 22,3 чел.)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по селу      – 5,19 чел.    (в 2020г. – 5,36 чел.)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Средняя заработная плата: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учителей - 35950   руб.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воспитателей - 30115   руб.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педагогов дополнительного образование - 30338     руб.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07504" y="188640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Взаимодействие семьи и школы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052736"/>
            <a:ext cx="4032448" cy="2599659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93414" y="1340768"/>
            <a:ext cx="389093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Бесплатное питание: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1-4 классы – 744 уч-ся (100%)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5-11 классы - 230 уч-ся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 (многодетные семьи)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6" y="3789040"/>
            <a:ext cx="2286000" cy="2884471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8136" y="6043524"/>
            <a:ext cx="4891935" cy="646331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П</a:t>
            </a:r>
            <a:r>
              <a:rPr lang="ru-RU" b="1" dirty="0" smtClean="0"/>
              <a:t>редседатель </a:t>
            </a:r>
            <a:r>
              <a:rPr lang="ru-RU" b="1" dirty="0"/>
              <a:t>районного родительского комитета </a:t>
            </a:r>
            <a:r>
              <a:rPr lang="ru-RU" b="1" dirty="0" smtClean="0"/>
              <a:t>Кузовкина Г.Ю.</a:t>
            </a:r>
            <a:endParaRPr lang="ru-RU" b="1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755" b="36436"/>
          <a:stretch/>
        </p:blipFill>
        <p:spPr bwMode="auto">
          <a:xfrm>
            <a:off x="4625752" y="2708920"/>
            <a:ext cx="3959866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4365104"/>
            <a:ext cx="128587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0866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350" b="36464"/>
          <a:stretch/>
        </p:blipFill>
        <p:spPr bwMode="auto">
          <a:xfrm>
            <a:off x="491032" y="1124744"/>
            <a:ext cx="4008960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27756" y="172798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Дополнительное образование и воспитание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27984" y="119675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Республиканский конкурс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 «</a:t>
            </a:r>
            <a:r>
              <a:rPr lang="ru-RU" sz="2400" b="1" dirty="0">
                <a:solidFill>
                  <a:srgbClr val="000066"/>
                </a:solidFill>
              </a:rPr>
              <a:t>Территория закона</a:t>
            </a:r>
            <a:r>
              <a:rPr lang="ru-RU" sz="2400" b="1" dirty="0" smtClean="0">
                <a:solidFill>
                  <a:srgbClr val="000066"/>
                </a:solidFill>
              </a:rPr>
              <a:t>», 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заместитель </a:t>
            </a:r>
            <a:r>
              <a:rPr lang="ru-RU" sz="2400" b="1" dirty="0">
                <a:solidFill>
                  <a:srgbClr val="000066"/>
                </a:solidFill>
              </a:rPr>
              <a:t>директора по воспитательной работе </a:t>
            </a:r>
            <a:endParaRPr lang="ru-RU" sz="2400" b="1" dirty="0" smtClean="0">
              <a:solidFill>
                <a:srgbClr val="000066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Болгарской </a:t>
            </a:r>
            <a:r>
              <a:rPr lang="ru-RU" sz="2400" b="1" dirty="0">
                <a:solidFill>
                  <a:srgbClr val="000066"/>
                </a:solidFill>
              </a:rPr>
              <a:t>СОШ №2 </a:t>
            </a:r>
            <a:r>
              <a:rPr lang="ru-RU" sz="2400" b="1" dirty="0" smtClean="0">
                <a:solidFill>
                  <a:srgbClr val="000066"/>
                </a:solidFill>
              </a:rPr>
              <a:t> -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Филиппова Ю.Н.</a:t>
            </a:r>
          </a:p>
          <a:p>
            <a:pPr algn="ctr"/>
            <a:r>
              <a:rPr lang="ru-RU" sz="2400" b="1" dirty="0" smtClean="0">
                <a:solidFill>
                  <a:srgbClr val="000066"/>
                </a:solidFill>
              </a:rPr>
              <a:t>1 место</a:t>
            </a:r>
            <a:endParaRPr lang="ru-RU" sz="2400" b="1" dirty="0">
              <a:solidFill>
                <a:srgbClr val="000066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59832" y="3933056"/>
            <a:ext cx="5155226" cy="242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5373216"/>
            <a:ext cx="1218873" cy="1049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7664" y="5445224"/>
            <a:ext cx="128587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1373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768" y="1412776"/>
            <a:ext cx="4032448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27756" y="172798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Профессиональное образование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Спасский техникум отраслевых технологий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91571"/>
            <a:ext cx="781819" cy="65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756" y="116632"/>
            <a:ext cx="920281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162880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0066"/>
                </a:solidFill>
              </a:rPr>
              <a:t>Поварское и кондитерское дело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0066"/>
                </a:solidFill>
              </a:rPr>
              <a:t>Гостиничное дело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0066"/>
                </a:solidFill>
              </a:rPr>
              <a:t>Эксплуатация и ремонт сельскохозяйственной техники и оборудования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0066"/>
                </a:solidFill>
              </a:rPr>
              <a:t>Тракторист-машинист сельскохозяйственного </a:t>
            </a:r>
            <a:r>
              <a:rPr lang="ru-RU" b="1" dirty="0" smtClean="0">
                <a:solidFill>
                  <a:srgbClr val="000066"/>
                </a:solidFill>
              </a:rPr>
              <a:t>производства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6413" y="4005064"/>
            <a:ext cx="4832085" cy="2718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82638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27756" y="172798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Профессиональное образование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66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itchFamily="34" charset="0"/>
              </a:rPr>
              <a:t>Спасский техникум отраслевых технологий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itchFamily="18" charset="0"/>
              <a:ea typeface="Cambria" panose="02040503050406030204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756" y="116632"/>
            <a:ext cx="920281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91571"/>
            <a:ext cx="781819" cy="65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496" y="1484784"/>
            <a:ext cx="38498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</a:rPr>
              <a:t>Региональный этап </a:t>
            </a:r>
            <a:r>
              <a:rPr lang="en-US" b="1" dirty="0" err="1" smtClean="0">
                <a:solidFill>
                  <a:srgbClr val="000066"/>
                </a:solidFill>
              </a:rPr>
              <a:t>WorldSkills</a:t>
            </a:r>
            <a:r>
              <a:rPr lang="ru-RU" b="1" dirty="0" smtClean="0">
                <a:solidFill>
                  <a:srgbClr val="000066"/>
                </a:solidFill>
              </a:rPr>
              <a:t> :</a:t>
            </a:r>
          </a:p>
          <a:p>
            <a:r>
              <a:rPr lang="ru-RU" b="1" dirty="0" err="1"/>
              <a:t>Бабинец</a:t>
            </a:r>
            <a:r>
              <a:rPr lang="ru-RU" b="1" dirty="0"/>
              <a:t> Тимур -</a:t>
            </a:r>
            <a:r>
              <a:rPr lang="ru-RU" b="1" dirty="0" smtClean="0"/>
              <a:t> </a:t>
            </a:r>
            <a:r>
              <a:rPr lang="ru-RU" b="1" dirty="0"/>
              <a:t>5 место, 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/>
              <a:t>Маркарян Карен – 4 место</a:t>
            </a:r>
            <a:endParaRPr lang="en-US" b="1" dirty="0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94711" y="1340768"/>
            <a:ext cx="4572000" cy="14773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66"/>
                </a:solidFill>
              </a:rPr>
              <a:t>по </a:t>
            </a:r>
            <a:r>
              <a:rPr lang="ru-RU" b="1" dirty="0" smtClean="0">
                <a:solidFill>
                  <a:srgbClr val="000066"/>
                </a:solidFill>
              </a:rPr>
              <a:t>компетенциям:</a:t>
            </a:r>
          </a:p>
          <a:p>
            <a:r>
              <a:rPr lang="ru-RU" b="1" dirty="0" smtClean="0">
                <a:solidFill>
                  <a:srgbClr val="000066"/>
                </a:solidFill>
              </a:rPr>
              <a:t> </a:t>
            </a:r>
            <a:r>
              <a:rPr lang="ru-RU" b="1" dirty="0">
                <a:solidFill>
                  <a:srgbClr val="000066"/>
                </a:solidFill>
              </a:rPr>
              <a:t>«Администрирование отеля», </a:t>
            </a:r>
            <a:endParaRPr lang="ru-RU" b="1" dirty="0" smtClean="0">
              <a:solidFill>
                <a:srgbClr val="000066"/>
              </a:solidFill>
            </a:endParaRPr>
          </a:p>
          <a:p>
            <a:r>
              <a:rPr lang="ru-RU" b="1" dirty="0" smtClean="0">
                <a:solidFill>
                  <a:srgbClr val="000066"/>
                </a:solidFill>
              </a:rPr>
              <a:t>«</a:t>
            </a:r>
            <a:r>
              <a:rPr lang="ru-RU" b="1" dirty="0">
                <a:solidFill>
                  <a:srgbClr val="000066"/>
                </a:solidFill>
              </a:rPr>
              <a:t>Поварское дело», </a:t>
            </a:r>
            <a:endParaRPr lang="ru-RU" b="1" dirty="0" smtClean="0">
              <a:solidFill>
                <a:srgbClr val="000066"/>
              </a:solidFill>
            </a:endParaRPr>
          </a:p>
          <a:p>
            <a:r>
              <a:rPr lang="ru-RU" b="1" dirty="0" smtClean="0">
                <a:solidFill>
                  <a:srgbClr val="000066"/>
                </a:solidFill>
              </a:rPr>
              <a:t>«</a:t>
            </a:r>
            <a:r>
              <a:rPr lang="ru-RU" b="1" dirty="0">
                <a:solidFill>
                  <a:srgbClr val="000066"/>
                </a:solidFill>
              </a:rPr>
              <a:t>Обслуживание и ремонт автомобиля</a:t>
            </a:r>
            <a:r>
              <a:rPr lang="ru-RU" b="1" dirty="0" smtClean="0">
                <a:solidFill>
                  <a:srgbClr val="000066"/>
                </a:solidFill>
              </a:rPr>
              <a:t>», «</a:t>
            </a:r>
            <a:r>
              <a:rPr lang="ru-RU" b="1" dirty="0">
                <a:solidFill>
                  <a:srgbClr val="000066"/>
                </a:solidFill>
              </a:rPr>
              <a:t>Ресторанный сервис»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2016224" cy="4193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3212976"/>
            <a:ext cx="5088114" cy="286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4124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1086" y="-27384"/>
            <a:ext cx="9036496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Капитальный ремонт образовательных учреждений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07" y="1196752"/>
            <a:ext cx="93245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C00000"/>
                </a:solidFill>
              </a:rPr>
              <a:t>И</a:t>
            </a:r>
            <a:r>
              <a:rPr lang="ru-RU" b="1" u="sng" dirty="0" smtClean="0">
                <a:solidFill>
                  <a:srgbClr val="C00000"/>
                </a:solidFill>
              </a:rPr>
              <a:t>з </a:t>
            </a:r>
            <a:r>
              <a:rPr lang="ru-RU" b="1" u="sng" dirty="0">
                <a:solidFill>
                  <a:srgbClr val="C00000"/>
                </a:solidFill>
              </a:rPr>
              <a:t>бюджета Республики Татарстан выделено</a:t>
            </a:r>
            <a:r>
              <a:rPr lang="ru-RU" u="sng" dirty="0">
                <a:solidFill>
                  <a:srgbClr val="C00000"/>
                </a:solidFill>
              </a:rPr>
              <a:t> </a:t>
            </a:r>
            <a:r>
              <a:rPr lang="ru-RU" u="sng" dirty="0" smtClean="0">
                <a:solidFill>
                  <a:srgbClr val="C00000"/>
                </a:solidFill>
              </a:rPr>
              <a:t> - </a:t>
            </a:r>
            <a:r>
              <a:rPr lang="ru-RU" b="1" u="sng" dirty="0" smtClean="0">
                <a:solidFill>
                  <a:srgbClr val="C00000"/>
                </a:solidFill>
              </a:rPr>
              <a:t>19</a:t>
            </a:r>
            <a:r>
              <a:rPr lang="ru-RU" b="1" u="sng" dirty="0">
                <a:solidFill>
                  <a:srgbClr val="C00000"/>
                </a:solidFill>
              </a:rPr>
              <a:t>, 7 млн. руб. </a:t>
            </a:r>
          </a:p>
          <a:p>
            <a:r>
              <a:rPr lang="ru-RU" b="1" dirty="0">
                <a:solidFill>
                  <a:srgbClr val="000066"/>
                </a:solidFill>
              </a:rPr>
              <a:t>Р</a:t>
            </a:r>
            <a:r>
              <a:rPr lang="ru-RU" b="1" dirty="0" smtClean="0">
                <a:solidFill>
                  <a:srgbClr val="000066"/>
                </a:solidFill>
              </a:rPr>
              <a:t>емонт </a:t>
            </a:r>
            <a:r>
              <a:rPr lang="ru-RU" b="1" dirty="0">
                <a:solidFill>
                  <a:srgbClr val="000066"/>
                </a:solidFill>
              </a:rPr>
              <a:t>общежития в Спасском техникуме отраслевых технологий </a:t>
            </a:r>
            <a:r>
              <a:rPr lang="ru-RU" dirty="0"/>
              <a:t>–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                              </a:t>
            </a:r>
            <a:r>
              <a:rPr lang="ru-RU" b="1" dirty="0" smtClean="0"/>
              <a:t>9 </a:t>
            </a:r>
            <a:r>
              <a:rPr lang="ru-RU" b="1" dirty="0"/>
              <a:t>млн. </a:t>
            </a:r>
            <a:r>
              <a:rPr lang="ru-RU" b="1" dirty="0" smtClean="0"/>
              <a:t>237 </a:t>
            </a:r>
            <a:r>
              <a:rPr lang="ru-RU" b="1" dirty="0"/>
              <a:t>тыс. </a:t>
            </a:r>
            <a:r>
              <a:rPr lang="ru-RU" b="1" dirty="0" smtClean="0"/>
              <a:t>руб. </a:t>
            </a:r>
            <a:endParaRPr lang="ru-RU" b="1" dirty="0"/>
          </a:p>
          <a:p>
            <a:r>
              <a:rPr lang="ru-RU" b="1" dirty="0" smtClean="0">
                <a:solidFill>
                  <a:srgbClr val="000066"/>
                </a:solidFill>
              </a:rPr>
              <a:t>Детский сад с. </a:t>
            </a:r>
            <a:r>
              <a:rPr lang="ru-RU" b="1" dirty="0" err="1" smtClean="0">
                <a:solidFill>
                  <a:srgbClr val="000066"/>
                </a:solidFill>
              </a:rPr>
              <a:t>Балымеры</a:t>
            </a:r>
            <a:r>
              <a:rPr lang="ru-RU" b="1" dirty="0" smtClean="0">
                <a:solidFill>
                  <a:srgbClr val="000066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b="1" dirty="0" smtClean="0"/>
              <a:t>7 млн.740 </a:t>
            </a:r>
            <a:r>
              <a:rPr lang="ru-RU" b="1" dirty="0"/>
              <a:t>тыс. </a:t>
            </a:r>
            <a:r>
              <a:rPr lang="ru-RU" b="1" dirty="0" smtClean="0"/>
              <a:t>руб.</a:t>
            </a:r>
          </a:p>
          <a:p>
            <a:r>
              <a:rPr lang="ru-RU" b="1" dirty="0" smtClean="0">
                <a:solidFill>
                  <a:srgbClr val="000066"/>
                </a:solidFill>
              </a:rPr>
              <a:t>Создание центов «Точка </a:t>
            </a:r>
            <a:r>
              <a:rPr lang="ru-RU" b="1" dirty="0">
                <a:solidFill>
                  <a:srgbClr val="000066"/>
                </a:solidFill>
              </a:rPr>
              <a:t>Роста» </a:t>
            </a:r>
            <a:r>
              <a:rPr lang="ru-RU" b="1" dirty="0" smtClean="0">
                <a:solidFill>
                  <a:srgbClr val="000066"/>
                </a:solidFill>
              </a:rPr>
              <a:t>«</a:t>
            </a:r>
            <a:r>
              <a:rPr lang="ru-RU" b="1" dirty="0" err="1">
                <a:solidFill>
                  <a:srgbClr val="000066"/>
                </a:solidFill>
              </a:rPr>
              <a:t>Трёхозёрская</a:t>
            </a:r>
            <a:r>
              <a:rPr lang="ru-RU" b="1" dirty="0">
                <a:solidFill>
                  <a:srgbClr val="000066"/>
                </a:solidFill>
              </a:rPr>
              <a:t> СОШ» и  «Болгарская СОШ №2» </a:t>
            </a:r>
            <a:r>
              <a:rPr lang="ru-RU" b="1" dirty="0" smtClean="0">
                <a:solidFill>
                  <a:srgbClr val="000066"/>
                </a:solidFill>
              </a:rPr>
              <a:t>ремонт </a:t>
            </a:r>
            <a:r>
              <a:rPr lang="ru-RU" b="1" dirty="0">
                <a:solidFill>
                  <a:srgbClr val="000066"/>
                </a:solidFill>
              </a:rPr>
              <a:t>и </a:t>
            </a:r>
            <a:r>
              <a:rPr lang="ru-RU" b="1" dirty="0" smtClean="0">
                <a:solidFill>
                  <a:srgbClr val="000066"/>
                </a:solidFill>
              </a:rPr>
              <a:t>оборудование </a:t>
            </a:r>
            <a:r>
              <a:rPr lang="ru-RU" dirty="0" smtClean="0"/>
              <a:t>-</a:t>
            </a:r>
            <a:r>
              <a:rPr lang="ru-RU" b="1" dirty="0" smtClean="0"/>
              <a:t> 1 млн</a:t>
            </a:r>
            <a:r>
              <a:rPr lang="ru-RU" b="1" dirty="0"/>
              <a:t>. 740 тыс. руб.</a:t>
            </a:r>
          </a:p>
          <a:p>
            <a:r>
              <a:rPr lang="ru-RU" b="1" u="sng" dirty="0">
                <a:solidFill>
                  <a:srgbClr val="C00000"/>
                </a:solidFill>
              </a:rPr>
              <a:t>Из муниципального бюджета на ремонт учреждений выделено 7 млн. 352 тыс. </a:t>
            </a:r>
            <a:r>
              <a:rPr lang="ru-RU" b="1" dirty="0" smtClean="0">
                <a:solidFill>
                  <a:srgbClr val="000066"/>
                </a:solidFill>
              </a:rPr>
              <a:t>БСОШ </a:t>
            </a:r>
            <a:r>
              <a:rPr lang="ru-RU" b="1" dirty="0">
                <a:solidFill>
                  <a:srgbClr val="000066"/>
                </a:solidFill>
              </a:rPr>
              <a:t>№1 -  </a:t>
            </a:r>
            <a:r>
              <a:rPr lang="ru-RU" b="1" dirty="0"/>
              <a:t>2 млн. 162 тыс. </a:t>
            </a:r>
            <a:r>
              <a:rPr lang="ru-RU" b="1" dirty="0" smtClean="0"/>
              <a:t>руб., </a:t>
            </a:r>
          </a:p>
          <a:p>
            <a:r>
              <a:rPr lang="ru-RU" b="1" dirty="0" smtClean="0">
                <a:solidFill>
                  <a:srgbClr val="000066"/>
                </a:solidFill>
              </a:rPr>
              <a:t>Станция </a:t>
            </a:r>
            <a:r>
              <a:rPr lang="ru-RU" b="1" dirty="0">
                <a:solidFill>
                  <a:srgbClr val="000066"/>
                </a:solidFill>
              </a:rPr>
              <a:t>технического творчества «Регата» - </a:t>
            </a:r>
            <a:r>
              <a:rPr lang="ru-RU" b="1" dirty="0"/>
              <a:t>1 млн. 890 тыс. рублей, </a:t>
            </a:r>
            <a:endParaRPr lang="ru-RU" b="1" dirty="0" smtClean="0"/>
          </a:p>
          <a:p>
            <a:r>
              <a:rPr lang="ru-RU" b="1" dirty="0" smtClean="0">
                <a:solidFill>
                  <a:srgbClr val="000066"/>
                </a:solidFill>
              </a:rPr>
              <a:t>Филиал  </a:t>
            </a:r>
            <a:r>
              <a:rPr lang="ru-RU" b="1" dirty="0">
                <a:solidFill>
                  <a:srgbClr val="000066"/>
                </a:solidFill>
              </a:rPr>
              <a:t>Полянской  СОШ в с. </a:t>
            </a:r>
            <a:r>
              <a:rPr lang="ru-RU" b="1" dirty="0" err="1">
                <a:solidFill>
                  <a:srgbClr val="000066"/>
                </a:solidFill>
              </a:rPr>
              <a:t>Танкеевка</a:t>
            </a:r>
            <a:r>
              <a:rPr lang="ru-RU" b="1" dirty="0">
                <a:solidFill>
                  <a:srgbClr val="000066"/>
                </a:solidFill>
              </a:rPr>
              <a:t>  - </a:t>
            </a:r>
            <a:r>
              <a:rPr lang="ru-RU" b="1" dirty="0"/>
              <a:t>3 млн. 300 тыс. руб.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059074"/>
            <a:ext cx="3384376" cy="2538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4059074"/>
            <a:ext cx="4558512" cy="25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5763" y="260648"/>
            <a:ext cx="781819" cy="65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3778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95536" y="1268760"/>
            <a:ext cx="8310884" cy="382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Cambria" pitchFamily="18" charset="0"/>
                <a:cs typeface="Arial" pitchFamily="34" charset="0"/>
              </a:rPr>
              <a:t>С новым учебным годом!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692696"/>
            <a:ext cx="8680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Августовское совещание работников образования Спасского района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835696" y="1916832"/>
            <a:ext cx="57606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23728" y="2924944"/>
            <a:ext cx="4742015" cy="332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55776" y="1988840"/>
            <a:ext cx="39982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000066"/>
                </a:solidFill>
                <a:latin typeface="Cambria" pitchFamily="18" charset="0"/>
              </a:rPr>
              <a:t>Яңа уку</a:t>
            </a:r>
            <a:r>
              <a:rPr lang="ru-RU" sz="3200" b="1" dirty="0" smtClean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sz="3200" b="1" dirty="0" err="1" smtClean="0">
                <a:solidFill>
                  <a:srgbClr val="000066"/>
                </a:solidFill>
                <a:latin typeface="Cambria" pitchFamily="18" charset="0"/>
              </a:rPr>
              <a:t>елы</a:t>
            </a:r>
            <a:r>
              <a:rPr lang="ru-RU" sz="3200" b="1" dirty="0" smtClean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sz="3200" b="1" dirty="0" err="1" smtClean="0">
                <a:solidFill>
                  <a:srgbClr val="000066"/>
                </a:solidFill>
                <a:latin typeface="Cambria" pitchFamily="18" charset="0"/>
              </a:rPr>
              <a:t>белән!</a:t>
            </a:r>
            <a:endParaRPr lang="ru-RU" sz="3200" b="1" dirty="0">
              <a:solidFill>
                <a:srgbClr val="000066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669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9512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Дошкольное образование</a:t>
            </a:r>
          </a:p>
        </p:txBody>
      </p:sp>
      <p:pic>
        <p:nvPicPr>
          <p:cNvPr id="4" name="Рисунок 3" descr="C:\Users\Zam\Desktop\2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764704"/>
            <a:ext cx="2051720" cy="1800200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5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181095"/>
            <a:ext cx="1728192" cy="1488266"/>
          </a:xfrm>
          <a:prstGeom prst="ellipse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1340768"/>
            <a:ext cx="56127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003399"/>
                </a:solidFill>
              </a:rPr>
              <a:t>Билингвальное</a:t>
            </a:r>
            <a:r>
              <a:rPr lang="ru-RU" sz="2400" b="1" dirty="0" smtClean="0">
                <a:solidFill>
                  <a:srgbClr val="003399"/>
                </a:solidFill>
              </a:rPr>
              <a:t> образование в ДОУ </a:t>
            </a:r>
            <a:endParaRPr lang="ru-RU" sz="2400" dirty="0">
              <a:solidFill>
                <a:srgbClr val="003399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0" y="1920085"/>
            <a:ext cx="5004048" cy="3381123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cs typeface="Times New Roman" panose="02020603050405020304" pitchFamily="18" charset="0"/>
              </a:rPr>
              <a:t>В детских садах детей татарской национальности  всего - 60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  <a:cs typeface="Times New Roman" panose="02020603050405020304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cs typeface="Times New Roman" panose="02020603050405020304" pitchFamily="18" charset="0"/>
              </a:rPr>
              <a:t>Охват обучением на родном татарском языке составляет - 42 %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  <a:cs typeface="Times New Roman" panose="02020603050405020304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  <a:cs typeface="Times New Roman" panose="02020603050405020304" pitchFamily="18" charset="0"/>
              </a:rPr>
              <a:t>Организовали группу с  татарским языком обучения и воспитания (18 детей, 10 из них татарской национальности) в ДОУ «Теремок» 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2996952"/>
            <a:ext cx="3682752" cy="27620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-17140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Дошкольное образование</a:t>
            </a:r>
          </a:p>
        </p:txBody>
      </p:sp>
      <p:pic>
        <p:nvPicPr>
          <p:cNvPr id="4" name="Рисунок 3" descr="C:\Users\Zam\Desktop\222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0"/>
            <a:ext cx="1475656" cy="1296144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5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352" y="5649220"/>
            <a:ext cx="1403648" cy="1208779"/>
          </a:xfrm>
          <a:prstGeom prst="ellipse">
            <a:avLst/>
          </a:prstGeom>
          <a:noFill/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196752"/>
            <a:ext cx="3399114" cy="2263810"/>
          </a:xfrm>
          <a:prstGeom prst="rect">
            <a:avLst/>
          </a:prstGeom>
        </p:spPr>
      </p:pic>
      <p:sp>
        <p:nvSpPr>
          <p:cNvPr id="10" name="Объект 3"/>
          <p:cNvSpPr txBox="1">
            <a:spLocks/>
          </p:cNvSpPr>
          <p:nvPr/>
        </p:nvSpPr>
        <p:spPr>
          <a:xfrm>
            <a:off x="3923928" y="1124744"/>
            <a:ext cx="4752528" cy="3024336"/>
          </a:xfrm>
          <a:prstGeom prst="rect">
            <a:avLst/>
          </a:prstGeom>
        </p:spPr>
        <p:txBody>
          <a:bodyPr/>
          <a:lstStyle/>
          <a:p>
            <a:pPr algn="ctr"/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mbria" pitchFamily="18" charset="0"/>
              </a:rPr>
              <a:t>Создана  группа компенсирующего вида для детей с ОВЗ на базе МБДОУ «Детский сад комбинированного вида «Родничок», которую посещают 5 детей.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Бесплатная помощь специалистов: </a:t>
            </a:r>
          </a:p>
          <a:p>
            <a:pPr algn="ctr"/>
            <a:r>
              <a:rPr lang="ru-RU" b="1" dirty="0" smtClean="0">
                <a:solidFill>
                  <a:srgbClr val="003366"/>
                </a:solidFill>
              </a:rPr>
              <a:t>педагога — психолога, </a:t>
            </a:r>
          </a:p>
          <a:p>
            <a:pPr algn="ctr"/>
            <a:r>
              <a:rPr lang="ru-RU" b="1" dirty="0" smtClean="0">
                <a:solidFill>
                  <a:srgbClr val="003366"/>
                </a:solidFill>
              </a:rPr>
              <a:t>учителя-логопеда, </a:t>
            </a:r>
          </a:p>
          <a:p>
            <a:pPr algn="ctr"/>
            <a:r>
              <a:rPr lang="ru-RU" b="1" dirty="0" smtClean="0">
                <a:solidFill>
                  <a:srgbClr val="003366"/>
                </a:solidFill>
              </a:rPr>
              <a:t>учителя-дефектолога, </a:t>
            </a:r>
          </a:p>
          <a:p>
            <a:pPr algn="ctr"/>
            <a:r>
              <a:rPr lang="ru-RU" b="1" dirty="0" smtClean="0">
                <a:solidFill>
                  <a:srgbClr val="003366"/>
                </a:solidFill>
              </a:rPr>
              <a:t>музыкального руководителя, </a:t>
            </a:r>
          </a:p>
          <a:p>
            <a:pPr algn="ctr"/>
            <a:r>
              <a:rPr lang="ru-RU" b="1" dirty="0" smtClean="0">
                <a:solidFill>
                  <a:srgbClr val="003366"/>
                </a:solidFill>
              </a:rPr>
              <a:t>инструктора по физической культуре, </a:t>
            </a:r>
          </a:p>
          <a:p>
            <a:pPr algn="ctr"/>
            <a:r>
              <a:rPr lang="ru-RU" b="1" dirty="0" smtClean="0">
                <a:solidFill>
                  <a:srgbClr val="003366"/>
                </a:solidFill>
              </a:rPr>
              <a:t>медицинской сестры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386" name="Picture 2" descr="C:\Users\Zam\Desktop\августовка\5367a44a-9369-49fa-9608-43c5679933c8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3611893" cy="2708920"/>
          </a:xfrm>
          <a:prstGeom prst="rect">
            <a:avLst/>
          </a:prstGeom>
          <a:noFill/>
        </p:spPr>
      </p:pic>
      <p:sp>
        <p:nvSpPr>
          <p:cNvPr id="11" name="Объект 3"/>
          <p:cNvSpPr txBox="1">
            <a:spLocks/>
          </p:cNvSpPr>
          <p:nvPr/>
        </p:nvSpPr>
        <p:spPr>
          <a:xfrm>
            <a:off x="3923928" y="4941168"/>
            <a:ext cx="4824536" cy="432048"/>
          </a:xfrm>
          <a:prstGeom prst="rect">
            <a:avLst/>
          </a:prstGeom>
        </p:spPr>
        <p:txBody>
          <a:bodyPr/>
          <a:lstStyle/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mbria" pitchFamily="18" charset="0"/>
              </a:rPr>
              <a:t>Детский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mbria" pitchFamily="18" charset="0"/>
              </a:rPr>
              <a:t> сад с. </a:t>
            </a:r>
            <a:r>
              <a:rPr kumimoji="0" lang="ru-RU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mbria" pitchFamily="18" charset="0"/>
              </a:rPr>
              <a:t>Балымеры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30212" y="980728"/>
            <a:ext cx="8713788" cy="56673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3366"/>
                </a:solidFill>
                <a:latin typeface="Cambria" pitchFamily="18" charset="0"/>
                <a:cs typeface="Times New Roman" pitchFamily="18" charset="0"/>
              </a:rPr>
              <a:t>Республиканские профессиональные конкурс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ы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95536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Дошкольное образование</a:t>
            </a:r>
          </a:p>
        </p:txBody>
      </p:sp>
      <p:pic>
        <p:nvPicPr>
          <p:cNvPr id="5" name="Рисунок 4" descr="C:\Users\Zam\Desktop\222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0"/>
            <a:ext cx="1259632" cy="1124744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6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1222449" cy="1052736"/>
          </a:xfrm>
          <a:prstGeom prst="ellipse">
            <a:avLst/>
          </a:prstGeom>
          <a:noFill/>
        </p:spPr>
      </p:pic>
      <p:pic>
        <p:nvPicPr>
          <p:cNvPr id="9" name="Picture 2" descr="C:\Users\Zam\Downloads\IMG_873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3333050" cy="31409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179512" y="4725144"/>
            <a:ext cx="4572000" cy="153272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274320" lvl="0" indent="-274320" algn="just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Сабирова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А.И.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1 степени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Республиканского  конкурса «Народы разные – Республика одна!»</a:t>
            </a:r>
          </a:p>
          <a:p>
            <a:pPr marL="274320" lvl="0" indent="-274320" algn="just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 2 степени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профессионального конкурса «Играем, речь развиваем»</a:t>
            </a:r>
          </a:p>
        </p:txBody>
      </p:sp>
      <p:pic>
        <p:nvPicPr>
          <p:cNvPr id="14" name="Picture 3" descr="C:\Users\Zam\Downloads\IMG-20171124-WA001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916832"/>
            <a:ext cx="3124304" cy="42210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5" name="Объект 2"/>
          <p:cNvSpPr txBox="1">
            <a:spLocks/>
          </p:cNvSpPr>
          <p:nvPr/>
        </p:nvSpPr>
        <p:spPr>
          <a:xfrm>
            <a:off x="4751512" y="5157192"/>
            <a:ext cx="4068960" cy="1152128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/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Осинцева В.Н.,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Диплом  2 степени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Республиканского конкурса </a:t>
            </a: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«Правила дорожного движения»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9512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Дошкольное образование</a:t>
            </a:r>
          </a:p>
        </p:txBody>
      </p:sp>
      <p:pic>
        <p:nvPicPr>
          <p:cNvPr id="4" name="Рисунок 3" descr="C:\Users\Zam\Desktop\222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229200"/>
            <a:ext cx="1475656" cy="1296144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5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301208"/>
            <a:ext cx="1588714" cy="1368152"/>
          </a:xfrm>
          <a:prstGeom prst="ellipse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95536" y="2492896"/>
            <a:ext cx="816294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u="sng" dirty="0" smtClean="0">
                <a:solidFill>
                  <a:srgbClr val="003366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Задачи на новый учебный год: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 - Обеспечение  условий, соответствующих  ФГОС,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-  Повышение квалификации воспитателей,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  Увеличение  результативности  участия педагогов 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конкурсах профессионального мастерства,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  Использование цифровых технологий для трансляций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лучших практик дошкольного образования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75656" y="1196752"/>
          <a:ext cx="5760639" cy="1261872"/>
        </p:xfrm>
        <a:graphic>
          <a:graphicData uri="http://schemas.openxmlformats.org/drawingml/2006/table">
            <a:tbl>
              <a:tblPr/>
              <a:tblGrid>
                <a:gridCol w="1812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7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7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70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70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детей</a:t>
                      </a:r>
                      <a:endParaRPr lang="ru-RU" sz="18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2018 г.</a:t>
                      </a:r>
                      <a:endParaRPr lang="ru-RU" sz="1800" b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2019 г.</a:t>
                      </a:r>
                      <a:endParaRPr lang="ru-RU" sz="1800" b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2020 г </a:t>
                      </a:r>
                      <a:endParaRPr lang="ru-RU" sz="1800" b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2021г.</a:t>
                      </a:r>
                      <a:endParaRPr lang="ru-RU" sz="1800" b="1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66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686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66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631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66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586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66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587</a:t>
                      </a:r>
                      <a:endParaRPr lang="ru-RU" sz="1800" b="1" dirty="0">
                        <a:solidFill>
                          <a:srgbClr val="000066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ДОУ г.Болгар</a:t>
                      </a:r>
                      <a:endParaRPr lang="ru-RU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501</a:t>
                      </a:r>
                      <a:endParaRPr lang="ru-RU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496</a:t>
                      </a:r>
                      <a:endParaRPr lang="ru-RU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425</a:t>
                      </a:r>
                      <a:endParaRPr lang="ru-RU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423</a:t>
                      </a:r>
                      <a:endParaRPr lang="ru-RU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Сельские ДОУ</a:t>
                      </a:r>
                      <a:endParaRPr lang="ru-RU" sz="18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185</a:t>
                      </a:r>
                      <a:endParaRPr lang="ru-RU" sz="18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135</a:t>
                      </a:r>
                      <a:endParaRPr lang="ru-RU" sz="180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161</a:t>
                      </a:r>
                      <a:endParaRPr lang="ru-RU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mbria" pitchFamily="18" charset="0"/>
                          <a:ea typeface="Times New Roman"/>
                          <a:cs typeface="Times New Roman"/>
                        </a:rPr>
                        <a:t>164</a:t>
                      </a:r>
                      <a:endParaRPr lang="ru-RU" sz="1800" dirty="0"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1772816"/>
            <a:ext cx="3699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11 классы – 75 выпускников</a:t>
            </a:r>
            <a:endParaRPr lang="ru-RU" sz="20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2080" y="1772816"/>
            <a:ext cx="3699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9 классы – 180 выпускников</a:t>
            </a:r>
            <a:endParaRPr lang="ru-RU" sz="20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492896"/>
            <a:ext cx="41286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Для аттестата </a:t>
            </a:r>
            <a:r>
              <a:rPr lang="ru-RU" sz="2000" b="1" dirty="0" smtClean="0">
                <a:latin typeface="Cambria" pitchFamily="18" charset="0"/>
              </a:rPr>
              <a:t>– ЕГЭ по русскому</a:t>
            </a:r>
          </a:p>
          <a:p>
            <a:r>
              <a:rPr lang="ru-RU" sz="2000" b="1" dirty="0" smtClean="0">
                <a:latin typeface="Cambria" pitchFamily="18" charset="0"/>
              </a:rPr>
              <a:t>ГВЭ по русскому и математике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32040" y="2276872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Для аттестата </a:t>
            </a:r>
            <a:r>
              <a:rPr lang="ru-RU" sz="2000" b="1" dirty="0" smtClean="0">
                <a:latin typeface="Cambria" pitchFamily="18" charset="0"/>
              </a:rPr>
              <a:t>–</a:t>
            </a:r>
          </a:p>
          <a:p>
            <a:pPr algn="ctr"/>
            <a:r>
              <a:rPr lang="ru-RU" sz="2000" b="1" dirty="0" smtClean="0">
                <a:latin typeface="Cambria" pitchFamily="18" charset="0"/>
              </a:rPr>
              <a:t> ОГЭ по математике</a:t>
            </a:r>
          </a:p>
          <a:p>
            <a:pPr algn="ctr"/>
            <a:r>
              <a:rPr lang="ru-RU" sz="2000" b="1" dirty="0" smtClean="0">
                <a:latin typeface="Cambria" pitchFamily="18" charset="0"/>
              </a:rPr>
              <a:t>и русскому</a:t>
            </a:r>
            <a:endParaRPr lang="ru-RU" sz="2000" b="1" dirty="0">
              <a:latin typeface="Cambria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179512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Государственная итоговая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аттестация выпускников 9,11 классов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17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805264"/>
            <a:ext cx="1003398" cy="864096"/>
          </a:xfrm>
          <a:prstGeom prst="ellipse">
            <a:avLst/>
          </a:prstGeom>
          <a:noFill/>
        </p:spPr>
      </p:pic>
      <p:pic>
        <p:nvPicPr>
          <p:cNvPr id="18" name="Рисунок 17" descr="C:\Users\Zam\Desktop\222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5517232"/>
            <a:ext cx="1115616" cy="1008112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21506" name="Picture 2" descr="C:\Users\Zam\Desktop\августовка\905b62d7-19ef-47a6-be2b-64be4ab33578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429000"/>
            <a:ext cx="3024336" cy="23042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1507" name="Picture 3" descr="C:\Users\Zam\Desktop\августовка\185de8a1-3126-42ca-ad21-d06cb486fb5d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3356992"/>
            <a:ext cx="3146904" cy="22322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9512" y="0"/>
            <a:ext cx="8604448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Государственная итоговая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аттестация </a:t>
            </a:r>
            <a:r>
              <a:rPr kumimoji="0" lang="ru-RU" sz="3200" b="1" i="0" u="none" strike="noStrike" cap="none" normalizeH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выпускнико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cs typeface="Arial" pitchFamily="34" charset="0"/>
              </a:rPr>
              <a:t> в 9 классов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4" name="Рисунок 3" descr="C:\Users\Zam\Desktop\222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6296" y="5229200"/>
            <a:ext cx="1475656" cy="1296144"/>
          </a:xfrm>
          <a:prstGeom prst="ellipse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5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301208"/>
            <a:ext cx="1588714" cy="1368152"/>
          </a:xfrm>
          <a:prstGeom prst="ellipse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536" y="1628800"/>
            <a:ext cx="83245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ОГЭ (Основной Государственный Экзамен ) - 178 уч-ся,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 ГВЭ для детей –инвалидов и с ОВЗ – 2 уч-ся</a:t>
            </a:r>
            <a:endParaRPr lang="ru-RU" sz="24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249289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003399"/>
                </a:solidFill>
                <a:latin typeface="Cambria" pitchFamily="18" charset="0"/>
              </a:rPr>
              <a:t>ГБОУ «Санаторная школа-интернат» 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003399"/>
                </a:solidFill>
                <a:latin typeface="Cambria" pitchFamily="18" charset="0"/>
              </a:rPr>
              <a:t>МБОУ «Иске </a:t>
            </a:r>
            <a:r>
              <a:rPr lang="ru-RU" sz="2200" b="1" dirty="0" err="1" smtClean="0">
                <a:solidFill>
                  <a:srgbClr val="003399"/>
                </a:solidFill>
                <a:latin typeface="Cambria" pitchFamily="18" charset="0"/>
              </a:rPr>
              <a:t>Рязяпская</a:t>
            </a:r>
            <a:r>
              <a:rPr lang="ru-RU" sz="2200" b="1" dirty="0" smtClean="0">
                <a:solidFill>
                  <a:srgbClr val="003399"/>
                </a:solidFill>
                <a:latin typeface="Cambria" pitchFamily="18" charset="0"/>
              </a:rPr>
              <a:t> СОШ</a:t>
            </a:r>
            <a:r>
              <a:rPr lang="ru-RU" sz="2200" b="1" dirty="0" smtClean="0">
                <a:solidFill>
                  <a:srgbClr val="008000"/>
                </a:solidFill>
                <a:latin typeface="Cambria" pitchFamily="18" charset="0"/>
              </a:rPr>
              <a:t>»</a:t>
            </a:r>
            <a:endParaRPr lang="ru-RU" sz="2200" b="1" dirty="0">
              <a:solidFill>
                <a:srgbClr val="008000"/>
              </a:solidFill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395536" y="3501008"/>
            <a:ext cx="813690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Итого не получили аттестат в основной - 10: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Не пересдали русский язык – 1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Не пересдали математику – 2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Получили «2» по двум предметам - 7</a:t>
            </a:r>
          </a:p>
          <a:p>
            <a:endParaRPr lang="ru-RU" sz="2000" b="1" dirty="0" smtClean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" name="Picture 4" descr="C:\Users\Zam\Desktop\августовка\годнау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920" y="5453608"/>
            <a:ext cx="1588714" cy="1368152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dirty="0" smtClean="0">
            <a:solidFill>
              <a:srgbClr val="002060"/>
            </a:solidFill>
            <a:latin typeface="Cambria" pitchFamily="18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340</TotalTime>
  <Words>1300</Words>
  <Application>Microsoft Office PowerPoint</Application>
  <PresentationFormat>Экран (4:3)</PresentationFormat>
  <Paragraphs>284</Paragraphs>
  <Slides>35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Arial</vt:lpstr>
      <vt:lpstr>Calibri</vt:lpstr>
      <vt:lpstr>Cambria</vt:lpstr>
      <vt:lpstr>Constantia</vt:lpstr>
      <vt:lpstr>Times New Roman</vt:lpstr>
      <vt:lpstr>Wingdings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Республиканские профессиональные конкурсы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Sarychev</cp:lastModifiedBy>
  <cp:revision>88</cp:revision>
  <dcterms:created xsi:type="dcterms:W3CDTF">2021-08-24T11:02:50Z</dcterms:created>
  <dcterms:modified xsi:type="dcterms:W3CDTF">2022-01-31T08:40:20Z</dcterms:modified>
</cp:coreProperties>
</file>